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6" r:id="rId3"/>
    <p:sldId id="257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A97B-8D54-48F6-A539-0D6F3E6AC95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ED6A6-0306-46F3-9F2F-FB35B4672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29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D6A6-0306-46F3-9F2F-FB35B467296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5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D6A6-0306-46F3-9F2F-FB35B46729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52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D6A6-0306-46F3-9F2F-FB35B467296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00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D6A6-0306-46F3-9F2F-FB35B46729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75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D6A6-0306-46F3-9F2F-FB35B467296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85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D6A6-0306-46F3-9F2F-FB35B467296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12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97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7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34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40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33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91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2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84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49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92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1D05-E7B9-4546-BFB8-E1F9D12B5B26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C808-F8B9-4609-BACC-DC4BB7BB4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00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" y="845503"/>
            <a:ext cx="592836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Narrow" panose="020B0606020202030204" pitchFamily="34" charset="0"/>
              </a:rPr>
              <a:t>ВОСКРЕСНАЯ ШКОЛА ПРИ ХРАМЕ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" y="3403918"/>
            <a:ext cx="5928360" cy="680402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Arial Narrow" panose="020B0606020202030204" pitchFamily="34" charset="0"/>
              </a:rPr>
              <a:t>Святителя Николая Чудотворца</a:t>
            </a:r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8440" y="518161"/>
            <a:ext cx="5166360" cy="5913120"/>
          </a:xfrm>
          <a:prstGeom prst="rect">
            <a:avLst/>
          </a:prstGeom>
          <a:effectLst>
            <a:softEdge rad="101600"/>
          </a:effectLst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7160" y="5105718"/>
            <a:ext cx="608076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</a:rPr>
              <a:t>«Пустите детей приходить ко Мне и не препятствуйте им, ибо таковых есть Царствие Божие.» (</a:t>
            </a:r>
            <a:r>
              <a:rPr lang="ru-RU" sz="2000" b="1" dirty="0" err="1" smtClean="0">
                <a:latin typeface="Arial Narrow" panose="020B0606020202030204" pitchFamily="34" charset="0"/>
              </a:rPr>
              <a:t>Мк</a:t>
            </a:r>
            <a:r>
              <a:rPr lang="ru-RU" sz="2000" b="1" dirty="0" smtClean="0">
                <a:latin typeface="Arial Narrow" panose="020B0606020202030204" pitchFamily="34" charset="0"/>
              </a:rPr>
              <a:t>. 10:14-16</a:t>
            </a:r>
            <a:r>
              <a:rPr lang="ru-RU" sz="2400" b="1" dirty="0" smtClean="0">
                <a:latin typeface="Arial Narrow" panose="020B0606020202030204" pitchFamily="34" charset="0"/>
              </a:rPr>
              <a:t>)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" y="0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xmlns="" val="39008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13708" y="45735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483"/>
            <a:ext cx="11353800" cy="7913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Старшая группа (от 9 лет)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953208" y="5757393"/>
            <a:ext cx="3028878" cy="957717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8450" y="2057290"/>
            <a:ext cx="5676900" cy="4267200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13" name="Полилиния 12"/>
          <p:cNvSpPr/>
          <p:nvPr/>
        </p:nvSpPr>
        <p:spPr>
          <a:xfrm>
            <a:off x="0" y="833850"/>
            <a:ext cx="7201486" cy="1709142"/>
          </a:xfrm>
          <a:custGeom>
            <a:avLst/>
            <a:gdLst>
              <a:gd name="connsiteX0" fmla="*/ 0 w 7201486"/>
              <a:gd name="connsiteY0" fmla="*/ 284863 h 1709142"/>
              <a:gd name="connsiteX1" fmla="*/ 284863 w 7201486"/>
              <a:gd name="connsiteY1" fmla="*/ 0 h 1709142"/>
              <a:gd name="connsiteX2" fmla="*/ 6916623 w 7201486"/>
              <a:gd name="connsiteY2" fmla="*/ 0 h 1709142"/>
              <a:gd name="connsiteX3" fmla="*/ 7201486 w 7201486"/>
              <a:gd name="connsiteY3" fmla="*/ 284863 h 1709142"/>
              <a:gd name="connsiteX4" fmla="*/ 7201486 w 7201486"/>
              <a:gd name="connsiteY4" fmla="*/ 1424279 h 1709142"/>
              <a:gd name="connsiteX5" fmla="*/ 6916623 w 7201486"/>
              <a:gd name="connsiteY5" fmla="*/ 1709142 h 1709142"/>
              <a:gd name="connsiteX6" fmla="*/ 284863 w 7201486"/>
              <a:gd name="connsiteY6" fmla="*/ 1709142 h 1709142"/>
              <a:gd name="connsiteX7" fmla="*/ 0 w 7201486"/>
              <a:gd name="connsiteY7" fmla="*/ 1424279 h 1709142"/>
              <a:gd name="connsiteX8" fmla="*/ 0 w 7201486"/>
              <a:gd name="connsiteY8" fmla="*/ 284863 h 17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1486" h="1709142">
                <a:moveTo>
                  <a:pt x="0" y="284863"/>
                </a:moveTo>
                <a:cubicBezTo>
                  <a:pt x="0" y="127538"/>
                  <a:pt x="127538" y="0"/>
                  <a:pt x="284863" y="0"/>
                </a:cubicBezTo>
                <a:lnTo>
                  <a:pt x="6916623" y="0"/>
                </a:lnTo>
                <a:cubicBezTo>
                  <a:pt x="7073948" y="0"/>
                  <a:pt x="7201486" y="127538"/>
                  <a:pt x="7201486" y="284863"/>
                </a:cubicBezTo>
                <a:lnTo>
                  <a:pt x="7201486" y="1424279"/>
                </a:lnTo>
                <a:cubicBezTo>
                  <a:pt x="7201486" y="1581604"/>
                  <a:pt x="7073948" y="1709142"/>
                  <a:pt x="6916623" y="1709142"/>
                </a:cubicBezTo>
                <a:lnTo>
                  <a:pt x="284863" y="1709142"/>
                </a:lnTo>
                <a:cubicBezTo>
                  <a:pt x="127538" y="1709142"/>
                  <a:pt x="0" y="1581604"/>
                  <a:pt x="0" y="1424279"/>
                </a:cubicBezTo>
                <a:lnTo>
                  <a:pt x="0" y="2848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524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6783" tIns="150108" rIns="216783" bIns="150108" numCol="1" spcCol="1270" anchor="ctr" anchorCtr="0">
            <a:noAutofit/>
          </a:bodyPr>
          <a:lstStyle/>
          <a:p>
            <a:pPr lvl="0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Христианская педагогика во всех действиях может опираться только на свободную волю человека</a:t>
            </a:r>
            <a:endParaRPr lang="ru-RU" sz="3500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371714" y="2987040"/>
            <a:ext cx="2020966" cy="1356360"/>
          </a:xfrm>
          <a:prstGeom prst="mathPlu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0" y="4787448"/>
            <a:ext cx="7201486" cy="1981090"/>
          </a:xfrm>
          <a:custGeom>
            <a:avLst/>
            <a:gdLst>
              <a:gd name="connsiteX0" fmla="*/ 0 w 7201486"/>
              <a:gd name="connsiteY0" fmla="*/ 284863 h 1709142"/>
              <a:gd name="connsiteX1" fmla="*/ 284863 w 7201486"/>
              <a:gd name="connsiteY1" fmla="*/ 0 h 1709142"/>
              <a:gd name="connsiteX2" fmla="*/ 6916623 w 7201486"/>
              <a:gd name="connsiteY2" fmla="*/ 0 h 1709142"/>
              <a:gd name="connsiteX3" fmla="*/ 7201486 w 7201486"/>
              <a:gd name="connsiteY3" fmla="*/ 284863 h 1709142"/>
              <a:gd name="connsiteX4" fmla="*/ 7201486 w 7201486"/>
              <a:gd name="connsiteY4" fmla="*/ 1424279 h 1709142"/>
              <a:gd name="connsiteX5" fmla="*/ 6916623 w 7201486"/>
              <a:gd name="connsiteY5" fmla="*/ 1709142 h 1709142"/>
              <a:gd name="connsiteX6" fmla="*/ 284863 w 7201486"/>
              <a:gd name="connsiteY6" fmla="*/ 1709142 h 1709142"/>
              <a:gd name="connsiteX7" fmla="*/ 0 w 7201486"/>
              <a:gd name="connsiteY7" fmla="*/ 1424279 h 1709142"/>
              <a:gd name="connsiteX8" fmla="*/ 0 w 7201486"/>
              <a:gd name="connsiteY8" fmla="*/ 284863 h 17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1486" h="1709142">
                <a:moveTo>
                  <a:pt x="0" y="284863"/>
                </a:moveTo>
                <a:cubicBezTo>
                  <a:pt x="0" y="127538"/>
                  <a:pt x="127538" y="0"/>
                  <a:pt x="284863" y="0"/>
                </a:cubicBezTo>
                <a:lnTo>
                  <a:pt x="6916623" y="0"/>
                </a:lnTo>
                <a:cubicBezTo>
                  <a:pt x="7073948" y="0"/>
                  <a:pt x="7201486" y="127538"/>
                  <a:pt x="7201486" y="284863"/>
                </a:cubicBezTo>
                <a:lnTo>
                  <a:pt x="7201486" y="1424279"/>
                </a:lnTo>
                <a:cubicBezTo>
                  <a:pt x="7201486" y="1581604"/>
                  <a:pt x="7073948" y="1709142"/>
                  <a:pt x="6916623" y="1709142"/>
                </a:cubicBezTo>
                <a:lnTo>
                  <a:pt x="284863" y="1709142"/>
                </a:lnTo>
                <a:cubicBezTo>
                  <a:pt x="127538" y="1709142"/>
                  <a:pt x="0" y="1581604"/>
                  <a:pt x="0" y="1424279"/>
                </a:cubicBezTo>
                <a:lnTo>
                  <a:pt x="0" y="2848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524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6783" tIns="150108" rIns="216783" bIns="150108" numCol="1" spcCol="1270" anchor="ctr" anchorCtr="0"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Главное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воспитательное средство - диалог, но диалог, не как разговор двоих, а как внимание ко всему, что происходит в людях и в мире</a:t>
            </a:r>
            <a:endParaRPr lang="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7313128" y="2987040"/>
            <a:ext cx="1280160" cy="914400"/>
          </a:xfrm>
          <a:prstGeom prst="mathEqua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8515350" y="1605874"/>
            <a:ext cx="3578542" cy="5075825"/>
          </a:xfrm>
          <a:custGeom>
            <a:avLst/>
            <a:gdLst>
              <a:gd name="connsiteX0" fmla="*/ 0 w 7201486"/>
              <a:gd name="connsiteY0" fmla="*/ 284863 h 1709142"/>
              <a:gd name="connsiteX1" fmla="*/ 284863 w 7201486"/>
              <a:gd name="connsiteY1" fmla="*/ 0 h 1709142"/>
              <a:gd name="connsiteX2" fmla="*/ 6916623 w 7201486"/>
              <a:gd name="connsiteY2" fmla="*/ 0 h 1709142"/>
              <a:gd name="connsiteX3" fmla="*/ 7201486 w 7201486"/>
              <a:gd name="connsiteY3" fmla="*/ 284863 h 1709142"/>
              <a:gd name="connsiteX4" fmla="*/ 7201486 w 7201486"/>
              <a:gd name="connsiteY4" fmla="*/ 1424279 h 1709142"/>
              <a:gd name="connsiteX5" fmla="*/ 6916623 w 7201486"/>
              <a:gd name="connsiteY5" fmla="*/ 1709142 h 1709142"/>
              <a:gd name="connsiteX6" fmla="*/ 284863 w 7201486"/>
              <a:gd name="connsiteY6" fmla="*/ 1709142 h 1709142"/>
              <a:gd name="connsiteX7" fmla="*/ 0 w 7201486"/>
              <a:gd name="connsiteY7" fmla="*/ 1424279 h 1709142"/>
              <a:gd name="connsiteX8" fmla="*/ 0 w 7201486"/>
              <a:gd name="connsiteY8" fmla="*/ 284863 h 17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1486" h="1709142">
                <a:moveTo>
                  <a:pt x="0" y="284863"/>
                </a:moveTo>
                <a:cubicBezTo>
                  <a:pt x="0" y="127538"/>
                  <a:pt x="127538" y="0"/>
                  <a:pt x="284863" y="0"/>
                </a:cubicBezTo>
                <a:lnTo>
                  <a:pt x="6916623" y="0"/>
                </a:lnTo>
                <a:cubicBezTo>
                  <a:pt x="7073948" y="0"/>
                  <a:pt x="7201486" y="127538"/>
                  <a:pt x="7201486" y="284863"/>
                </a:cubicBezTo>
                <a:lnTo>
                  <a:pt x="7201486" y="1424279"/>
                </a:lnTo>
                <a:cubicBezTo>
                  <a:pt x="7201486" y="1581604"/>
                  <a:pt x="7073948" y="1709142"/>
                  <a:pt x="6916623" y="1709142"/>
                </a:cubicBezTo>
                <a:lnTo>
                  <a:pt x="284863" y="1709142"/>
                </a:lnTo>
                <a:cubicBezTo>
                  <a:pt x="127538" y="1709142"/>
                  <a:pt x="0" y="1581604"/>
                  <a:pt x="0" y="1424279"/>
                </a:cubicBezTo>
                <a:lnTo>
                  <a:pt x="0" y="2848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524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6783" tIns="150108" rIns="216783" bIns="150108" numCol="1" spcCol="1270" anchor="ctr" anchorCtr="0">
            <a:noAutofit/>
          </a:bodyPr>
          <a:lstStyle/>
          <a:p>
            <a:r>
              <a:rPr lang="ru-RU" sz="2700" dirty="0">
                <a:solidFill>
                  <a:srgbClr val="002060"/>
                </a:solidFill>
                <a:latin typeface="Arial Narrow" panose="020B0606020202030204" pitchFamily="34" charset="0"/>
              </a:rPr>
              <a:t>"Юного отрока можно уподобить доске, приготовленной для изображения картины: что живописец решил изобразить, - доброе или худое, святое или грешное, -то и останется на ней" </a:t>
            </a:r>
            <a:r>
              <a:rPr lang="ru-RU" sz="27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Свт</a:t>
            </a:r>
            <a:r>
              <a:rPr lang="ru-RU" sz="2700" dirty="0">
                <a:solidFill>
                  <a:srgbClr val="002060"/>
                </a:solidFill>
                <a:latin typeface="Arial Narrow" panose="020B0606020202030204" pitchFamily="34" charset="0"/>
              </a:rPr>
              <a:t>. Димитрий Ростовский</a:t>
            </a:r>
            <a:endParaRPr lang="ru" sz="27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8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4" grpId="0" animBg="1"/>
      <p:bldP spid="7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13708" y="45735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483"/>
            <a:ext cx="11353800" cy="7913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Планы…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953208" y="5757393"/>
            <a:ext cx="3028878" cy="957717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/>
          </a:p>
        </p:txBody>
      </p:sp>
      <p:sp>
        <p:nvSpPr>
          <p:cNvPr id="20" name="Полилиния 19"/>
          <p:cNvSpPr/>
          <p:nvPr/>
        </p:nvSpPr>
        <p:spPr>
          <a:xfrm>
            <a:off x="0" y="1239665"/>
            <a:ext cx="10982086" cy="1560095"/>
          </a:xfrm>
          <a:custGeom>
            <a:avLst/>
            <a:gdLst>
              <a:gd name="connsiteX0" fmla="*/ 0 w 10982086"/>
              <a:gd name="connsiteY0" fmla="*/ 156449 h 1564487"/>
              <a:gd name="connsiteX1" fmla="*/ 156449 w 10982086"/>
              <a:gd name="connsiteY1" fmla="*/ 0 h 1564487"/>
              <a:gd name="connsiteX2" fmla="*/ 10825637 w 10982086"/>
              <a:gd name="connsiteY2" fmla="*/ 0 h 1564487"/>
              <a:gd name="connsiteX3" fmla="*/ 10982086 w 10982086"/>
              <a:gd name="connsiteY3" fmla="*/ 156449 h 1564487"/>
              <a:gd name="connsiteX4" fmla="*/ 10982086 w 10982086"/>
              <a:gd name="connsiteY4" fmla="*/ 1408038 h 1564487"/>
              <a:gd name="connsiteX5" fmla="*/ 10825637 w 10982086"/>
              <a:gd name="connsiteY5" fmla="*/ 1564487 h 1564487"/>
              <a:gd name="connsiteX6" fmla="*/ 156449 w 10982086"/>
              <a:gd name="connsiteY6" fmla="*/ 1564487 h 1564487"/>
              <a:gd name="connsiteX7" fmla="*/ 0 w 10982086"/>
              <a:gd name="connsiteY7" fmla="*/ 1408038 h 1564487"/>
              <a:gd name="connsiteX8" fmla="*/ 0 w 10982086"/>
              <a:gd name="connsiteY8" fmla="*/ 156449 h 15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82086" h="1564487">
                <a:moveTo>
                  <a:pt x="0" y="156449"/>
                </a:moveTo>
                <a:cubicBezTo>
                  <a:pt x="0" y="70045"/>
                  <a:pt x="70045" y="0"/>
                  <a:pt x="156449" y="0"/>
                </a:cubicBezTo>
                <a:lnTo>
                  <a:pt x="10825637" y="0"/>
                </a:lnTo>
                <a:cubicBezTo>
                  <a:pt x="10912041" y="0"/>
                  <a:pt x="10982086" y="70045"/>
                  <a:pt x="10982086" y="156449"/>
                </a:cubicBezTo>
                <a:lnTo>
                  <a:pt x="10982086" y="1408038"/>
                </a:lnTo>
                <a:cubicBezTo>
                  <a:pt x="10982086" y="1494442"/>
                  <a:pt x="10912041" y="1564487"/>
                  <a:pt x="10825637" y="1564487"/>
                </a:cubicBezTo>
                <a:lnTo>
                  <a:pt x="156449" y="1564487"/>
                </a:lnTo>
                <a:cubicBezTo>
                  <a:pt x="70045" y="1564487"/>
                  <a:pt x="0" y="1494442"/>
                  <a:pt x="0" y="1408038"/>
                </a:cubicBezTo>
                <a:lnTo>
                  <a:pt x="0" y="15644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1270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4785" tIns="121920" rIns="121921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Создание Церковного детского хора</a:t>
            </a:r>
            <a:endParaRPr lang="ru-RU" sz="3100" b="1" i="1" u="sng" kern="1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6446" y="1379997"/>
            <a:ext cx="2196418" cy="1380174"/>
          </a:xfrm>
          <a:prstGeom prst="roundRect">
            <a:avLst>
              <a:gd name="adj" fmla="val 10000"/>
            </a:avLst>
          </a:prstGeom>
          <a:blipFill rotWithShape="1">
            <a:blip r:embed="rId5" cstate="print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олилиния 21"/>
          <p:cNvSpPr/>
          <p:nvPr/>
        </p:nvSpPr>
        <p:spPr>
          <a:xfrm>
            <a:off x="0" y="2838169"/>
            <a:ext cx="10982086" cy="1352924"/>
          </a:xfrm>
          <a:custGeom>
            <a:avLst/>
            <a:gdLst>
              <a:gd name="connsiteX0" fmla="*/ 0 w 10982086"/>
              <a:gd name="connsiteY0" fmla="*/ 156449 h 1564487"/>
              <a:gd name="connsiteX1" fmla="*/ 156449 w 10982086"/>
              <a:gd name="connsiteY1" fmla="*/ 0 h 1564487"/>
              <a:gd name="connsiteX2" fmla="*/ 10825637 w 10982086"/>
              <a:gd name="connsiteY2" fmla="*/ 0 h 1564487"/>
              <a:gd name="connsiteX3" fmla="*/ 10982086 w 10982086"/>
              <a:gd name="connsiteY3" fmla="*/ 156449 h 1564487"/>
              <a:gd name="connsiteX4" fmla="*/ 10982086 w 10982086"/>
              <a:gd name="connsiteY4" fmla="*/ 1408038 h 1564487"/>
              <a:gd name="connsiteX5" fmla="*/ 10825637 w 10982086"/>
              <a:gd name="connsiteY5" fmla="*/ 1564487 h 1564487"/>
              <a:gd name="connsiteX6" fmla="*/ 156449 w 10982086"/>
              <a:gd name="connsiteY6" fmla="*/ 1564487 h 1564487"/>
              <a:gd name="connsiteX7" fmla="*/ 0 w 10982086"/>
              <a:gd name="connsiteY7" fmla="*/ 1408038 h 1564487"/>
              <a:gd name="connsiteX8" fmla="*/ 0 w 10982086"/>
              <a:gd name="connsiteY8" fmla="*/ 156449 h 15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82086" h="1564487">
                <a:moveTo>
                  <a:pt x="0" y="156449"/>
                </a:moveTo>
                <a:cubicBezTo>
                  <a:pt x="0" y="70045"/>
                  <a:pt x="70045" y="0"/>
                  <a:pt x="156449" y="0"/>
                </a:cubicBezTo>
                <a:lnTo>
                  <a:pt x="10825637" y="0"/>
                </a:lnTo>
                <a:cubicBezTo>
                  <a:pt x="10912041" y="0"/>
                  <a:pt x="10982086" y="70045"/>
                  <a:pt x="10982086" y="156449"/>
                </a:cubicBezTo>
                <a:lnTo>
                  <a:pt x="10982086" y="1408038"/>
                </a:lnTo>
                <a:cubicBezTo>
                  <a:pt x="10982086" y="1494442"/>
                  <a:pt x="10912041" y="1564487"/>
                  <a:pt x="10825637" y="1564487"/>
                </a:cubicBezTo>
                <a:lnTo>
                  <a:pt x="156449" y="1564487"/>
                </a:lnTo>
                <a:cubicBezTo>
                  <a:pt x="70045" y="1564487"/>
                  <a:pt x="0" y="1494442"/>
                  <a:pt x="0" y="1408038"/>
                </a:cubicBezTo>
                <a:lnTo>
                  <a:pt x="0" y="156449"/>
                </a:lnTo>
                <a:close/>
              </a:path>
            </a:pathLst>
          </a:custGeom>
          <a:gradFill rotWithShape="0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4785" tIns="121920" rIns="121921" bIns="121920" numCol="1" spcCol="1270" anchor="ctr" anchorCtr="0">
            <a:noAutofit/>
          </a:bodyPr>
          <a:lstStyle/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1" charset="-128"/>
                <a:cs typeface="+mn-cs"/>
              </a:rPr>
              <a:t> Организация праздников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6448" y="2940092"/>
            <a:ext cx="2196416" cy="1183695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  <a:effectLst>
            <a:softEdge rad="762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олилиния 23"/>
          <p:cNvSpPr/>
          <p:nvPr/>
        </p:nvSpPr>
        <p:spPr>
          <a:xfrm>
            <a:off x="0" y="4269091"/>
            <a:ext cx="10982086" cy="1410304"/>
          </a:xfrm>
          <a:custGeom>
            <a:avLst/>
            <a:gdLst>
              <a:gd name="connsiteX0" fmla="*/ 0 w 10982086"/>
              <a:gd name="connsiteY0" fmla="*/ 156449 h 1564487"/>
              <a:gd name="connsiteX1" fmla="*/ 156449 w 10982086"/>
              <a:gd name="connsiteY1" fmla="*/ 0 h 1564487"/>
              <a:gd name="connsiteX2" fmla="*/ 10825637 w 10982086"/>
              <a:gd name="connsiteY2" fmla="*/ 0 h 1564487"/>
              <a:gd name="connsiteX3" fmla="*/ 10982086 w 10982086"/>
              <a:gd name="connsiteY3" fmla="*/ 156449 h 1564487"/>
              <a:gd name="connsiteX4" fmla="*/ 10982086 w 10982086"/>
              <a:gd name="connsiteY4" fmla="*/ 1408038 h 1564487"/>
              <a:gd name="connsiteX5" fmla="*/ 10825637 w 10982086"/>
              <a:gd name="connsiteY5" fmla="*/ 1564487 h 1564487"/>
              <a:gd name="connsiteX6" fmla="*/ 156449 w 10982086"/>
              <a:gd name="connsiteY6" fmla="*/ 1564487 h 1564487"/>
              <a:gd name="connsiteX7" fmla="*/ 0 w 10982086"/>
              <a:gd name="connsiteY7" fmla="*/ 1408038 h 1564487"/>
              <a:gd name="connsiteX8" fmla="*/ 0 w 10982086"/>
              <a:gd name="connsiteY8" fmla="*/ 156449 h 15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82086" h="1564487">
                <a:moveTo>
                  <a:pt x="0" y="156449"/>
                </a:moveTo>
                <a:cubicBezTo>
                  <a:pt x="0" y="70045"/>
                  <a:pt x="70045" y="0"/>
                  <a:pt x="156449" y="0"/>
                </a:cubicBezTo>
                <a:lnTo>
                  <a:pt x="10825637" y="0"/>
                </a:lnTo>
                <a:cubicBezTo>
                  <a:pt x="10912041" y="0"/>
                  <a:pt x="10982086" y="70045"/>
                  <a:pt x="10982086" y="156449"/>
                </a:cubicBezTo>
                <a:lnTo>
                  <a:pt x="10982086" y="1408038"/>
                </a:lnTo>
                <a:cubicBezTo>
                  <a:pt x="10982086" y="1494442"/>
                  <a:pt x="10912041" y="1564487"/>
                  <a:pt x="10825637" y="1564487"/>
                </a:cubicBezTo>
                <a:lnTo>
                  <a:pt x="156449" y="1564487"/>
                </a:lnTo>
                <a:cubicBezTo>
                  <a:pt x="70045" y="1564487"/>
                  <a:pt x="0" y="1494442"/>
                  <a:pt x="0" y="1408038"/>
                </a:cubicBezTo>
                <a:lnTo>
                  <a:pt x="0" y="156449"/>
                </a:lnTo>
                <a:close/>
              </a:path>
            </a:pathLst>
          </a:custGeom>
          <a:gradFill rotWithShape="0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0025" tIns="137160" rIns="137161" bIns="137160" numCol="1" spcCol="1270" anchor="t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Паломнические поездки</a:t>
            </a:r>
            <a:endParaRPr lang="ru-RU" sz="3200" b="1" i="1" u="sng" kern="1200" dirty="0">
              <a:solidFill>
                <a:schemeClr val="tx1"/>
              </a:solidFill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400" kern="1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4347090"/>
            <a:ext cx="2196416" cy="1371895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  <a:effectLst>
            <a:softEdge rad="1143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олилиния 25"/>
          <p:cNvSpPr/>
          <p:nvPr/>
        </p:nvSpPr>
        <p:spPr>
          <a:xfrm>
            <a:off x="0" y="5718984"/>
            <a:ext cx="10982086" cy="1139015"/>
          </a:xfrm>
          <a:custGeom>
            <a:avLst/>
            <a:gdLst>
              <a:gd name="connsiteX0" fmla="*/ 0 w 10982086"/>
              <a:gd name="connsiteY0" fmla="*/ 156449 h 1564487"/>
              <a:gd name="connsiteX1" fmla="*/ 156449 w 10982086"/>
              <a:gd name="connsiteY1" fmla="*/ 0 h 1564487"/>
              <a:gd name="connsiteX2" fmla="*/ 10825637 w 10982086"/>
              <a:gd name="connsiteY2" fmla="*/ 0 h 1564487"/>
              <a:gd name="connsiteX3" fmla="*/ 10982086 w 10982086"/>
              <a:gd name="connsiteY3" fmla="*/ 156449 h 1564487"/>
              <a:gd name="connsiteX4" fmla="*/ 10982086 w 10982086"/>
              <a:gd name="connsiteY4" fmla="*/ 1408038 h 1564487"/>
              <a:gd name="connsiteX5" fmla="*/ 10825637 w 10982086"/>
              <a:gd name="connsiteY5" fmla="*/ 1564487 h 1564487"/>
              <a:gd name="connsiteX6" fmla="*/ 156449 w 10982086"/>
              <a:gd name="connsiteY6" fmla="*/ 1564487 h 1564487"/>
              <a:gd name="connsiteX7" fmla="*/ 0 w 10982086"/>
              <a:gd name="connsiteY7" fmla="*/ 1408038 h 1564487"/>
              <a:gd name="connsiteX8" fmla="*/ 0 w 10982086"/>
              <a:gd name="connsiteY8" fmla="*/ 156449 h 15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82086" h="1564487">
                <a:moveTo>
                  <a:pt x="0" y="156449"/>
                </a:moveTo>
                <a:cubicBezTo>
                  <a:pt x="0" y="70045"/>
                  <a:pt x="70045" y="0"/>
                  <a:pt x="156449" y="0"/>
                </a:cubicBezTo>
                <a:lnTo>
                  <a:pt x="10825637" y="0"/>
                </a:lnTo>
                <a:cubicBezTo>
                  <a:pt x="10912041" y="0"/>
                  <a:pt x="10982086" y="70045"/>
                  <a:pt x="10982086" y="156449"/>
                </a:cubicBezTo>
                <a:lnTo>
                  <a:pt x="10982086" y="1408038"/>
                </a:lnTo>
                <a:cubicBezTo>
                  <a:pt x="10982086" y="1494442"/>
                  <a:pt x="10912041" y="1564487"/>
                  <a:pt x="10825637" y="1564487"/>
                </a:cubicBezTo>
                <a:lnTo>
                  <a:pt x="156449" y="1564487"/>
                </a:lnTo>
                <a:cubicBezTo>
                  <a:pt x="70045" y="1564487"/>
                  <a:pt x="0" y="1494442"/>
                  <a:pt x="0" y="1408038"/>
                </a:cubicBezTo>
                <a:lnTo>
                  <a:pt x="0" y="156449"/>
                </a:lnTo>
                <a:close/>
              </a:path>
            </a:pathLst>
          </a:custGeom>
          <a:gradFill rotWithShape="0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1016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0025" tIns="137160" rIns="137161" bIns="137160" numCol="1" spcCol="1270" anchor="t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400" b="1" kern="1200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kern="1200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Милости просим к нам в гости!</a:t>
            </a:r>
            <a:endParaRPr lang="ru-RU" sz="3600" b="1" i="1" u="sng" kern="1200" dirty="0">
              <a:solidFill>
                <a:srgbClr val="660066"/>
              </a:solidFill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400" kern="1200" dirty="0"/>
          </a:p>
        </p:txBody>
      </p:sp>
    </p:spTree>
    <p:extLst>
      <p:ext uri="{BB962C8B-B14F-4D97-AF65-F5344CB8AC3E}">
        <p14:creationId xmlns:p14="http://schemas.microsoft.com/office/powerpoint/2010/main" xmlns="" val="274233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13708" y="45735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483"/>
            <a:ext cx="11353800" cy="7913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Просветительский центр…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953208" y="5757393"/>
            <a:ext cx="3028878" cy="957717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91998"/>
            <a:ext cx="8810625" cy="5048250"/>
          </a:xfrm>
          <a:prstGeom prst="rect">
            <a:avLst/>
          </a:prstGeom>
          <a:effectLst>
            <a:softEdge rad="6604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0904" y="1323975"/>
            <a:ext cx="4962525" cy="5534025"/>
          </a:xfrm>
          <a:prstGeom prst="rect">
            <a:avLst/>
          </a:prstGeom>
          <a:effectLst>
            <a:softEdge rad="558800"/>
          </a:effectLst>
        </p:spPr>
      </p:pic>
      <p:sp>
        <p:nvSpPr>
          <p:cNvPr id="14" name="Полилиния 13"/>
          <p:cNvSpPr/>
          <p:nvPr/>
        </p:nvSpPr>
        <p:spPr>
          <a:xfrm>
            <a:off x="0" y="4511041"/>
            <a:ext cx="9479280" cy="2204070"/>
          </a:xfrm>
          <a:custGeom>
            <a:avLst/>
            <a:gdLst>
              <a:gd name="connsiteX0" fmla="*/ 0 w 7201486"/>
              <a:gd name="connsiteY0" fmla="*/ 284863 h 1709142"/>
              <a:gd name="connsiteX1" fmla="*/ 284863 w 7201486"/>
              <a:gd name="connsiteY1" fmla="*/ 0 h 1709142"/>
              <a:gd name="connsiteX2" fmla="*/ 6916623 w 7201486"/>
              <a:gd name="connsiteY2" fmla="*/ 0 h 1709142"/>
              <a:gd name="connsiteX3" fmla="*/ 7201486 w 7201486"/>
              <a:gd name="connsiteY3" fmla="*/ 284863 h 1709142"/>
              <a:gd name="connsiteX4" fmla="*/ 7201486 w 7201486"/>
              <a:gd name="connsiteY4" fmla="*/ 1424279 h 1709142"/>
              <a:gd name="connsiteX5" fmla="*/ 6916623 w 7201486"/>
              <a:gd name="connsiteY5" fmla="*/ 1709142 h 1709142"/>
              <a:gd name="connsiteX6" fmla="*/ 284863 w 7201486"/>
              <a:gd name="connsiteY6" fmla="*/ 1709142 h 1709142"/>
              <a:gd name="connsiteX7" fmla="*/ 0 w 7201486"/>
              <a:gd name="connsiteY7" fmla="*/ 1424279 h 1709142"/>
              <a:gd name="connsiteX8" fmla="*/ 0 w 7201486"/>
              <a:gd name="connsiteY8" fmla="*/ 284863 h 17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1486" h="1709142">
                <a:moveTo>
                  <a:pt x="0" y="284863"/>
                </a:moveTo>
                <a:cubicBezTo>
                  <a:pt x="0" y="127538"/>
                  <a:pt x="127538" y="0"/>
                  <a:pt x="284863" y="0"/>
                </a:cubicBezTo>
                <a:lnTo>
                  <a:pt x="6916623" y="0"/>
                </a:lnTo>
                <a:cubicBezTo>
                  <a:pt x="7073948" y="0"/>
                  <a:pt x="7201486" y="127538"/>
                  <a:pt x="7201486" y="284863"/>
                </a:cubicBezTo>
                <a:lnTo>
                  <a:pt x="7201486" y="1424279"/>
                </a:lnTo>
                <a:cubicBezTo>
                  <a:pt x="7201486" y="1581604"/>
                  <a:pt x="7073948" y="1709142"/>
                  <a:pt x="6916623" y="1709142"/>
                </a:cubicBezTo>
                <a:lnTo>
                  <a:pt x="284863" y="1709142"/>
                </a:lnTo>
                <a:cubicBezTo>
                  <a:pt x="127538" y="1709142"/>
                  <a:pt x="0" y="1581604"/>
                  <a:pt x="0" y="1424279"/>
                </a:cubicBezTo>
                <a:lnTo>
                  <a:pt x="0" y="2848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524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6783" tIns="150108" rIns="216783" bIns="150108" numCol="1" spcCol="1270" anchor="ctr" anchorCtr="0">
            <a:no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u="sng" kern="1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u="sng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500" b="1" u="sng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Цель</a:t>
            </a:r>
            <a:r>
              <a:rPr lang="ru-RU" sz="350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воспитание подрастающего поколения в духе православных традиционных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ценностей.</a:t>
            </a:r>
          </a:p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Будут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располагаться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 воскресная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школа, патриотический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клуб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клуб православной молодёжи,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библиотека, актовый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зал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и многое другое</a:t>
            </a:r>
          </a:p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2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13708" y="45735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228600"/>
          </a:effectLst>
        </p:spPr>
      </p:pic>
      <p:sp>
        <p:nvSpPr>
          <p:cNvPr id="18" name="Полилиния 17"/>
          <p:cNvSpPr/>
          <p:nvPr/>
        </p:nvSpPr>
        <p:spPr>
          <a:xfrm>
            <a:off x="8610600" y="6309360"/>
            <a:ext cx="3483292" cy="548640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660066"/>
                </a:solidFill>
                <a:latin typeface="Arial Narrow" panose="020B0606020202030204" pitchFamily="34" charset="0"/>
              </a:rPr>
              <a:t>http://</a:t>
            </a:r>
            <a:r>
              <a:rPr lang="en-US" sz="20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nikolasimbirsk.cerkov.ru</a:t>
            </a:r>
            <a:endParaRPr lang="ru-RU" sz="2000" b="1" kern="1200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С любовью о Господе</a:t>
            </a: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!</a:t>
            </a:r>
            <a:b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Присоединяйтесь к нам!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4212" y="2010079"/>
            <a:ext cx="5743575" cy="4536454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2372" y="1496040"/>
            <a:ext cx="8025107" cy="536196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xmlns="" val="38866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Narrow" panose="020B0606020202030204" pitchFamily="34" charset="0"/>
              </a:rPr>
              <a:t>ВОСКРЕСНАЯ ШКОЛА ПРИ ХРАМЕ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74520" y="2611438"/>
            <a:ext cx="9144000" cy="1655762"/>
          </a:xfr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Arial Narrow" panose="020B0606020202030204" pitchFamily="34" charset="0"/>
              </a:rPr>
              <a:t>Святителя Николая Чудотворца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4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2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Наш храм…</a:t>
            </a:r>
            <a:endParaRPr lang="ru-RU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588" y="1173480"/>
            <a:ext cx="7746612" cy="5577841"/>
          </a:xfrm>
          <a:effectLst>
            <a:softEdge rad="190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13708" y="45735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xmlns="" val="27804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1816" y="45735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2"/>
            <a:ext cx="11353800" cy="1757045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благословению Настоятеля митрофорного протоирея Григория в храме организованы занятия </a:t>
            </a:r>
            <a:b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воскресной школе</a:t>
            </a:r>
            <a:endParaRPr lang="ru-RU" sz="3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304" y="1758156"/>
            <a:ext cx="5109856" cy="4856003"/>
          </a:xfr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xmlns="" val="4470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3708" y="45735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2"/>
            <a:ext cx="11353800" cy="1757045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Директор  и преподавательский состав</a:t>
            </a:r>
            <a:b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воскресной школы</a:t>
            </a:r>
            <a:endParaRPr lang="ru-RU" sz="3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86" y="1248922"/>
            <a:ext cx="2468880" cy="5553675"/>
          </a:xfrm>
          <a:effectLst>
            <a:softEdge rad="1778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566" y="1411146"/>
            <a:ext cx="7886700" cy="5229225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xmlns="" val="38577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3708" y="45735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2"/>
            <a:ext cx="11353800" cy="175704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Дети исповедуются и причащаются, с радостью </a:t>
            </a: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присутствуют </a:t>
            </a:r>
            <a:r>
              <a:rPr lang="ru-RU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Богослужениях</a:t>
            </a:r>
            <a:endParaRPr lang="ru-RU" sz="3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840" y="2069465"/>
            <a:ext cx="5013960" cy="4788535"/>
          </a:xfrm>
          <a:effectLst>
            <a:softEdge rad="2794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173" y="1256189"/>
            <a:ext cx="4981575" cy="38385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808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3708" y="45735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3"/>
            <a:ext cx="11353800" cy="10883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 проходят занятия у нас…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758396" y="1557069"/>
            <a:ext cx="7201486" cy="1709142"/>
          </a:xfrm>
          <a:custGeom>
            <a:avLst/>
            <a:gdLst>
              <a:gd name="connsiteX0" fmla="*/ 0 w 7201486"/>
              <a:gd name="connsiteY0" fmla="*/ 284863 h 1709142"/>
              <a:gd name="connsiteX1" fmla="*/ 284863 w 7201486"/>
              <a:gd name="connsiteY1" fmla="*/ 0 h 1709142"/>
              <a:gd name="connsiteX2" fmla="*/ 6916623 w 7201486"/>
              <a:gd name="connsiteY2" fmla="*/ 0 h 1709142"/>
              <a:gd name="connsiteX3" fmla="*/ 7201486 w 7201486"/>
              <a:gd name="connsiteY3" fmla="*/ 284863 h 1709142"/>
              <a:gd name="connsiteX4" fmla="*/ 7201486 w 7201486"/>
              <a:gd name="connsiteY4" fmla="*/ 1424279 h 1709142"/>
              <a:gd name="connsiteX5" fmla="*/ 6916623 w 7201486"/>
              <a:gd name="connsiteY5" fmla="*/ 1709142 h 1709142"/>
              <a:gd name="connsiteX6" fmla="*/ 284863 w 7201486"/>
              <a:gd name="connsiteY6" fmla="*/ 1709142 h 1709142"/>
              <a:gd name="connsiteX7" fmla="*/ 0 w 7201486"/>
              <a:gd name="connsiteY7" fmla="*/ 1424279 h 1709142"/>
              <a:gd name="connsiteX8" fmla="*/ 0 w 7201486"/>
              <a:gd name="connsiteY8" fmla="*/ 284863 h 17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1486" h="1709142">
                <a:moveTo>
                  <a:pt x="0" y="284863"/>
                </a:moveTo>
                <a:cubicBezTo>
                  <a:pt x="0" y="127538"/>
                  <a:pt x="127538" y="0"/>
                  <a:pt x="284863" y="0"/>
                </a:cubicBezTo>
                <a:lnTo>
                  <a:pt x="6916623" y="0"/>
                </a:lnTo>
                <a:cubicBezTo>
                  <a:pt x="7073948" y="0"/>
                  <a:pt x="7201486" y="127538"/>
                  <a:pt x="7201486" y="284863"/>
                </a:cubicBezTo>
                <a:lnTo>
                  <a:pt x="7201486" y="1424279"/>
                </a:lnTo>
                <a:cubicBezTo>
                  <a:pt x="7201486" y="1581604"/>
                  <a:pt x="7073948" y="1709142"/>
                  <a:pt x="6916623" y="1709142"/>
                </a:cubicBezTo>
                <a:lnTo>
                  <a:pt x="284863" y="1709142"/>
                </a:lnTo>
                <a:cubicBezTo>
                  <a:pt x="127538" y="1709142"/>
                  <a:pt x="0" y="1581604"/>
                  <a:pt x="0" y="1424279"/>
                </a:cubicBezTo>
                <a:lnTo>
                  <a:pt x="0" y="2848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524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6783" tIns="150108" rIns="216783" bIns="150108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50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После литургии дети идут на трапезу, на духовные беседы на тему праздника или Жития Святых</a:t>
            </a:r>
            <a:endParaRPr lang="ru-RU" sz="3500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758396" y="3351668"/>
            <a:ext cx="7201486" cy="1709142"/>
          </a:xfrm>
          <a:custGeom>
            <a:avLst/>
            <a:gdLst>
              <a:gd name="connsiteX0" fmla="*/ 0 w 7201486"/>
              <a:gd name="connsiteY0" fmla="*/ 284863 h 1709142"/>
              <a:gd name="connsiteX1" fmla="*/ 284863 w 7201486"/>
              <a:gd name="connsiteY1" fmla="*/ 0 h 1709142"/>
              <a:gd name="connsiteX2" fmla="*/ 6916623 w 7201486"/>
              <a:gd name="connsiteY2" fmla="*/ 0 h 1709142"/>
              <a:gd name="connsiteX3" fmla="*/ 7201486 w 7201486"/>
              <a:gd name="connsiteY3" fmla="*/ 284863 h 1709142"/>
              <a:gd name="connsiteX4" fmla="*/ 7201486 w 7201486"/>
              <a:gd name="connsiteY4" fmla="*/ 1424279 h 1709142"/>
              <a:gd name="connsiteX5" fmla="*/ 6916623 w 7201486"/>
              <a:gd name="connsiteY5" fmla="*/ 1709142 h 1709142"/>
              <a:gd name="connsiteX6" fmla="*/ 284863 w 7201486"/>
              <a:gd name="connsiteY6" fmla="*/ 1709142 h 1709142"/>
              <a:gd name="connsiteX7" fmla="*/ 0 w 7201486"/>
              <a:gd name="connsiteY7" fmla="*/ 1424279 h 1709142"/>
              <a:gd name="connsiteX8" fmla="*/ 0 w 7201486"/>
              <a:gd name="connsiteY8" fmla="*/ 284863 h 17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1486" h="1709142">
                <a:moveTo>
                  <a:pt x="0" y="284863"/>
                </a:moveTo>
                <a:cubicBezTo>
                  <a:pt x="0" y="127538"/>
                  <a:pt x="127538" y="0"/>
                  <a:pt x="284863" y="0"/>
                </a:cubicBezTo>
                <a:lnTo>
                  <a:pt x="6916623" y="0"/>
                </a:lnTo>
                <a:cubicBezTo>
                  <a:pt x="7073948" y="0"/>
                  <a:pt x="7201486" y="127538"/>
                  <a:pt x="7201486" y="284863"/>
                </a:cubicBezTo>
                <a:lnTo>
                  <a:pt x="7201486" y="1424279"/>
                </a:lnTo>
                <a:cubicBezTo>
                  <a:pt x="7201486" y="1581604"/>
                  <a:pt x="7073948" y="1709142"/>
                  <a:pt x="6916623" y="1709142"/>
                </a:cubicBezTo>
                <a:lnTo>
                  <a:pt x="284863" y="1709142"/>
                </a:lnTo>
                <a:cubicBezTo>
                  <a:pt x="127538" y="1709142"/>
                  <a:pt x="0" y="1581604"/>
                  <a:pt x="0" y="1424279"/>
                </a:cubicBezTo>
                <a:lnTo>
                  <a:pt x="0" y="2848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65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6783" tIns="150108" rIns="216783" bIns="150108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50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Потом начинаются занятия в разных возрастных группах: младшая </a:t>
            </a:r>
            <a:r>
              <a:rPr lang="ru-RU" sz="350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4-5 </a:t>
            </a:r>
            <a:r>
              <a:rPr lang="ru-RU" sz="350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лет; средняя 5-8 лет; старшая от 9 лет</a:t>
            </a:r>
            <a:endParaRPr lang="ru-RU" sz="3500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758396" y="5146268"/>
            <a:ext cx="7201486" cy="1709142"/>
          </a:xfrm>
          <a:custGeom>
            <a:avLst/>
            <a:gdLst>
              <a:gd name="connsiteX0" fmla="*/ 0 w 7201486"/>
              <a:gd name="connsiteY0" fmla="*/ 284863 h 1709142"/>
              <a:gd name="connsiteX1" fmla="*/ 284863 w 7201486"/>
              <a:gd name="connsiteY1" fmla="*/ 0 h 1709142"/>
              <a:gd name="connsiteX2" fmla="*/ 6916623 w 7201486"/>
              <a:gd name="connsiteY2" fmla="*/ 0 h 1709142"/>
              <a:gd name="connsiteX3" fmla="*/ 7201486 w 7201486"/>
              <a:gd name="connsiteY3" fmla="*/ 284863 h 1709142"/>
              <a:gd name="connsiteX4" fmla="*/ 7201486 w 7201486"/>
              <a:gd name="connsiteY4" fmla="*/ 1424279 h 1709142"/>
              <a:gd name="connsiteX5" fmla="*/ 6916623 w 7201486"/>
              <a:gd name="connsiteY5" fmla="*/ 1709142 h 1709142"/>
              <a:gd name="connsiteX6" fmla="*/ 284863 w 7201486"/>
              <a:gd name="connsiteY6" fmla="*/ 1709142 h 1709142"/>
              <a:gd name="connsiteX7" fmla="*/ 0 w 7201486"/>
              <a:gd name="connsiteY7" fmla="*/ 1424279 h 1709142"/>
              <a:gd name="connsiteX8" fmla="*/ 0 w 7201486"/>
              <a:gd name="connsiteY8" fmla="*/ 284863 h 17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1486" h="1709142">
                <a:moveTo>
                  <a:pt x="0" y="284863"/>
                </a:moveTo>
                <a:cubicBezTo>
                  <a:pt x="0" y="127538"/>
                  <a:pt x="127538" y="0"/>
                  <a:pt x="284863" y="0"/>
                </a:cubicBezTo>
                <a:lnTo>
                  <a:pt x="6916623" y="0"/>
                </a:lnTo>
                <a:cubicBezTo>
                  <a:pt x="7073948" y="0"/>
                  <a:pt x="7201486" y="127538"/>
                  <a:pt x="7201486" y="284863"/>
                </a:cubicBezTo>
                <a:lnTo>
                  <a:pt x="7201486" y="1424279"/>
                </a:lnTo>
                <a:cubicBezTo>
                  <a:pt x="7201486" y="1581604"/>
                  <a:pt x="7073948" y="1709142"/>
                  <a:pt x="6916623" y="1709142"/>
                </a:cubicBezTo>
                <a:lnTo>
                  <a:pt x="284863" y="1709142"/>
                </a:lnTo>
                <a:cubicBezTo>
                  <a:pt x="127538" y="1709142"/>
                  <a:pt x="0" y="1581604"/>
                  <a:pt x="0" y="1424279"/>
                </a:cubicBezTo>
                <a:lnTo>
                  <a:pt x="0" y="2848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6783" tIns="150108" rIns="216783" bIns="150108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50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Уроки: Закон Божий, </a:t>
            </a:r>
            <a:r>
              <a:rPr lang="ru-RU" sz="350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Церковное Пение</a:t>
            </a:r>
            <a:r>
              <a:rPr lang="ru-RU" sz="350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sz="35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ИЗО</a:t>
            </a:r>
            <a:r>
              <a:rPr lang="ru-RU" sz="350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sz="3500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Рукоделие, православные театральные постановки</a:t>
            </a:r>
            <a:endParaRPr lang="ru-RU" sz="3500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38648"/>
            <a:ext cx="4555641" cy="5919352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xmlns="" val="21170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3539" y="-196874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3"/>
            <a:ext cx="11353800" cy="7913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Младшая группа </a:t>
            </a: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(4-5 </a:t>
            </a: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лет)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3965" y="659337"/>
            <a:ext cx="5724525" cy="4295775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419100" y="545306"/>
            <a:ext cx="5593080" cy="3550920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Ребенок должен чувствовать, что больше всего в мире его любит Господь, который всегда рядом. Так и накапливается запас в детской душе, святых и чистых переживаний, составляющий фундамент будущей сознательной жизни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028" y="4206240"/>
            <a:ext cx="2993708" cy="265176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419600" y="5197721"/>
            <a:ext cx="7513320" cy="146215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младшей группе детей знакомят с церковными праздниками, обучают рисованию, изготовлению поделок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4320" y="1069343"/>
            <a:ext cx="8153400" cy="5788657"/>
          </a:xfrm>
          <a:prstGeom prst="rect">
            <a:avLst/>
          </a:prstGeom>
          <a:effectLst>
            <a:softEdge rad="7874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13708" y="45735"/>
            <a:ext cx="1480184" cy="17124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483"/>
            <a:ext cx="11353800" cy="7913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</a:t>
            </a: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редняя группа (5 - 8 лет)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>
            <a:off x="5821680" y="716280"/>
            <a:ext cx="6370321" cy="3565929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илиния 11"/>
          <p:cNvSpPr/>
          <p:nvPr/>
        </p:nvSpPr>
        <p:spPr>
          <a:xfrm>
            <a:off x="6766560" y="1961424"/>
            <a:ext cx="4277142" cy="1193210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 smtClean="0">
                <a:solidFill>
                  <a:srgbClr val="002060"/>
                </a:solidFill>
                <a:latin typeface="Arial Narrow" pitchFamily="34" charset="0"/>
              </a:rPr>
              <a:t>Детское восприятие Веры, </a:t>
            </a:r>
            <a:r>
              <a:rPr lang="ru-RU" sz="2200" b="1" kern="1200" dirty="0" smtClean="0">
                <a:solidFill>
                  <a:srgbClr val="002060"/>
                </a:solidFill>
                <a:latin typeface="Arial Narrow" pitchFamily="34" charset="0"/>
              </a:rPr>
              <a:t>подкреплённое знаниями о православии служит основой будущей духовной </a:t>
            </a:r>
            <a:r>
              <a:rPr lang="ru-RU" sz="2200" b="1" kern="1200" dirty="0" smtClean="0">
                <a:solidFill>
                  <a:srgbClr val="002060"/>
                </a:solidFill>
                <a:latin typeface="Arial Narrow" pitchFamily="34" charset="0"/>
              </a:rPr>
              <a:t>жизни человека…</a:t>
            </a:r>
            <a:endParaRPr lang="ru-RU" sz="2200" kern="1200" dirty="0"/>
          </a:p>
        </p:txBody>
      </p:sp>
      <p:sp>
        <p:nvSpPr>
          <p:cNvPr id="15" name="Shape 14"/>
          <p:cNvSpPr/>
          <p:nvPr/>
        </p:nvSpPr>
        <p:spPr>
          <a:xfrm>
            <a:off x="4373881" y="3044024"/>
            <a:ext cx="6239827" cy="3448359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олилиния 15"/>
          <p:cNvSpPr/>
          <p:nvPr/>
        </p:nvSpPr>
        <p:spPr>
          <a:xfrm>
            <a:off x="7430405" y="4566904"/>
            <a:ext cx="4761595" cy="1689985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...и создает целостно-нравственное восприятие окружающего мира, сохраняет душу юного человека от влияния искушений в повседневной жизни</a:t>
            </a:r>
            <a:endParaRPr lang="ru-RU" sz="2400" b="1" kern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953208" y="5757393"/>
            <a:ext cx="3028878" cy="957717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/>
          </a:p>
        </p:txBody>
      </p:sp>
    </p:spTree>
    <p:extLst>
      <p:ext uri="{BB962C8B-B14F-4D97-AF65-F5344CB8AC3E}">
        <p14:creationId xmlns:p14="http://schemas.microsoft.com/office/powerpoint/2010/main" xmlns="" val="36865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366</Words>
  <Application>Microsoft Office PowerPoint</Application>
  <PresentationFormat>Произвольный</PresentationFormat>
  <Paragraphs>41</Paragraphs>
  <Slides>13</Slides>
  <Notes>6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ВОСКРЕСНАЯ ШКОЛА ПРИ ХРАМЕ</vt:lpstr>
      <vt:lpstr>ВОСКРЕСНАЯ ШКОЛА ПРИ ХРАМЕ</vt:lpstr>
      <vt:lpstr>Наш храм…</vt:lpstr>
      <vt:lpstr>По благословению Настоятеля митрофорного протоирея Григория в храме организованы занятия  в воскресной школе</vt:lpstr>
      <vt:lpstr>Директор  и преподавательский состав воскресной школы</vt:lpstr>
      <vt:lpstr>Дети исповедуются и причащаются, с радостью присутствуют на Богослужениях</vt:lpstr>
      <vt:lpstr>Как проходят занятия у нас…</vt:lpstr>
      <vt:lpstr>Младшая группа (4-5 лет)</vt:lpstr>
      <vt:lpstr>Средняя группа (5 - 8 лет)</vt:lpstr>
      <vt:lpstr>Старшая группа (от 9 лет)</vt:lpstr>
      <vt:lpstr>Планы…</vt:lpstr>
      <vt:lpstr>Просветительский центр…</vt:lpstr>
      <vt:lpstr>С любовью о Господе! Присоединяйтесь к нам!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ВОСКРСНАЯ ШКОЛА ПРИ ХРАМЕ</dc:title>
  <dc:creator>Natalia Anikina (VLG)</dc:creator>
  <cp:lastModifiedBy>user</cp:lastModifiedBy>
  <cp:revision>47</cp:revision>
  <dcterms:created xsi:type="dcterms:W3CDTF">2013-09-16T16:55:20Z</dcterms:created>
  <dcterms:modified xsi:type="dcterms:W3CDTF">2013-09-17T16:57:57Z</dcterms:modified>
</cp:coreProperties>
</file>